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324" r:id="rId2"/>
    <p:sldId id="317" r:id="rId3"/>
    <p:sldId id="325" r:id="rId4"/>
    <p:sldId id="318" r:id="rId5"/>
    <p:sldId id="326" r:id="rId6"/>
    <p:sldId id="319" r:id="rId7"/>
    <p:sldId id="327" r:id="rId8"/>
    <p:sldId id="320" r:id="rId9"/>
    <p:sldId id="328" r:id="rId10"/>
    <p:sldId id="321" r:id="rId11"/>
    <p:sldId id="329" r:id="rId12"/>
    <p:sldId id="322" r:id="rId13"/>
    <p:sldId id="331" r:id="rId14"/>
    <p:sldId id="323" r:id="rId15"/>
    <p:sldId id="314" r:id="rId16"/>
    <p:sldId id="315" r:id="rId17"/>
    <p:sldId id="316" r:id="rId18"/>
    <p:sldId id="272" r:id="rId19"/>
    <p:sldId id="273" r:id="rId20"/>
    <p:sldId id="283" r:id="rId21"/>
    <p:sldId id="274" r:id="rId22"/>
    <p:sldId id="284" r:id="rId23"/>
    <p:sldId id="275" r:id="rId24"/>
    <p:sldId id="285" r:id="rId25"/>
  </p:sldIdLst>
  <p:sldSz cx="9144000" cy="6858000" type="screen4x3"/>
  <p:notesSz cx="9236075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99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snapVertSplitter="1" vertBarState="minimized" horzBarState="maximized">
    <p:restoredLeft sz="15593" autoAdjust="0"/>
    <p:restoredTop sz="94712" autoAdjust="0"/>
  </p:normalViewPr>
  <p:slideViewPr>
    <p:cSldViewPr>
      <p:cViewPr>
        <p:scale>
          <a:sx n="75" d="100"/>
          <a:sy n="75" d="100"/>
        </p:scale>
        <p:origin x="-660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032"/>
    </p:cViewPr>
  </p:sorterViewPr>
  <p:notesViewPr>
    <p:cSldViewPr>
      <p:cViewPr varScale="1">
        <p:scale>
          <a:sx n="60" d="100"/>
          <a:sy n="60" d="100"/>
        </p:scale>
        <p:origin x="-736" y="-80"/>
      </p:cViewPr>
      <p:guideLst>
        <p:guide orient="horz" pos="2208"/>
        <p:guide pos="29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2400" y="6657975"/>
            <a:ext cx="40020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883266D9-22A6-4A8D-867F-E3B3CE3A225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0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2400" y="0"/>
            <a:ext cx="40020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3330575"/>
            <a:ext cx="7388225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7975"/>
            <a:ext cx="40020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024438" y="6489700"/>
            <a:ext cx="4002087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20B7158C-5FA1-4E07-8FC2-80343DFE1E3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B2F1B6-08DC-43B7-91AD-995C1510C200}" type="slidenum">
              <a:rPr lang="zh-TW" altLang="en-US" smtClean="0"/>
              <a:pPr/>
              <a:t>15</a:t>
            </a:fld>
            <a:endParaRPr lang="en-US" altLang="zh-TW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0A0749-C2BC-42BF-933D-23B244906BFD}" type="slidenum">
              <a:rPr lang="zh-TW" altLang="en-US" smtClean="0"/>
              <a:pPr/>
              <a:t>24</a:t>
            </a:fld>
            <a:endParaRPr lang="en-US" altLang="zh-TW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C707E3-0992-4E10-8CC5-60E30DF9B39B}" type="slidenum">
              <a:rPr lang="zh-TW" altLang="en-US" smtClean="0"/>
              <a:pPr/>
              <a:t>16</a:t>
            </a:fld>
            <a:endParaRPr lang="en-US" altLang="zh-TW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B388AE-5CA0-4C6C-95C2-C69179384E29}" type="slidenum">
              <a:rPr lang="zh-TW" altLang="en-US" smtClean="0"/>
              <a:pPr/>
              <a:t>17</a:t>
            </a:fld>
            <a:endParaRPr lang="en-US" altLang="zh-TW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AE369E-FB5F-4247-BDEC-DB5026113640}" type="slidenum">
              <a:rPr lang="zh-TW" altLang="en-US" smtClean="0"/>
              <a:pPr/>
              <a:t>18</a:t>
            </a:fld>
            <a:endParaRPr lang="en-US" altLang="zh-TW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3D6653-21F0-4620-A038-3E88E18FD15C}" type="slidenum">
              <a:rPr lang="zh-TW" altLang="en-US" smtClean="0"/>
              <a:pPr/>
              <a:t>19</a:t>
            </a:fld>
            <a:endParaRPr lang="en-US" altLang="zh-TW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4F281E-7A20-461E-9CD2-140B3CEC7525}" type="slidenum">
              <a:rPr lang="zh-TW" altLang="en-US" smtClean="0"/>
              <a:pPr/>
              <a:t>20</a:t>
            </a:fld>
            <a:endParaRPr lang="en-US" altLang="zh-TW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75AC98-29D4-4071-A56C-750053C2AA4F}" type="slidenum">
              <a:rPr lang="zh-TW" altLang="en-US" smtClean="0"/>
              <a:pPr/>
              <a:t>21</a:t>
            </a:fld>
            <a:endParaRPr lang="en-US" altLang="zh-TW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E4170-8E6B-4CE7-B04E-BB5EF4BAE767}" type="slidenum">
              <a:rPr lang="zh-TW" altLang="en-US" smtClean="0"/>
              <a:pPr/>
              <a:t>22</a:t>
            </a:fld>
            <a:endParaRPr lang="en-US" altLang="zh-TW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01AB85-EE94-4634-BA68-6FBD7E1956F5}" type="slidenum">
              <a:rPr lang="zh-TW" altLang="en-US" smtClean="0"/>
              <a:pPr/>
              <a:t>23</a:t>
            </a:fld>
            <a:endParaRPr lang="en-US" altLang="zh-TW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3AB62-9B8E-4037-8E1A-06EF96A10C4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3A622-E3A9-4B53-8128-EF70EDFDBE2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CC80D-8CE6-4B21-A4AC-91A84DF459E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DCB3E-2FDB-41F6-AE4F-1748509A68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8E85C-F500-43DC-9194-A4128B379B9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56416-20E2-4CCE-BCD5-A7DA390CB8C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標題，1 個大物件與 2 個小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0B8D3-77A6-440D-A6AF-020F8C4873D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9EF94-520B-4FC9-B37B-BB4821B8CF2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9E3C1-F9B3-4C6E-A3C7-1455556B647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89D1C-A6FF-4BB2-9FEA-8C430C9A706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E529B-1635-4EAC-B0FA-6AF7A16DA56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9779C-ABC6-49E9-8D69-B65A6F4C743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48B76-2AEE-46D3-AFE6-B2AFCAA1BC0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D0B4A-4BEF-4F21-85D0-543D3E8BB53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65862-35D3-4F26-A06D-AE858D38BA3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44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44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44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AA3A4C-78D5-41C6-9FEA-14D76F4671A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23.bin"/><Relationship Id="rId4" Type="http://schemas.openxmlformats.org/officeDocument/2006/relationships/image" Target="../media/image3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40.jpeg"/><Relationship Id="rId4" Type="http://schemas.openxmlformats.org/officeDocument/2006/relationships/oleObject" Target="../embeddings/oleObject2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6.jpeg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latin typeface="Times New Roman" pitchFamily="18" charset="0"/>
                <a:cs typeface="Times New Roman" pitchFamily="18" charset="0"/>
              </a:rPr>
              <a:t>Nyquist Plot – First Order Lag</a:t>
            </a:r>
            <a:endParaRPr lang="zh-TW" altLang="en-US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2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1028AB-0561-4799-8605-0F300F3565DD}" type="slidenum">
              <a:rPr lang="zh-TW" altLang="en-US" smtClean="0"/>
              <a:pPr/>
              <a:t>1</a:t>
            </a:fld>
            <a:endParaRPr lang="en-US" altLang="zh-TW" smtClean="0"/>
          </a:p>
        </p:txBody>
      </p:sp>
      <p:graphicFrame>
        <p:nvGraphicFramePr>
          <p:cNvPr id="32770" name="內容版面配置區 4"/>
          <p:cNvGraphicFramePr>
            <a:graphicFrameLocks noChangeAspect="1"/>
          </p:cNvGraphicFramePr>
          <p:nvPr>
            <p:ph idx="1"/>
          </p:nvPr>
        </p:nvGraphicFramePr>
        <p:xfrm>
          <a:off x="2684463" y="2103438"/>
          <a:ext cx="3773487" cy="3517900"/>
        </p:xfrm>
        <a:graphic>
          <a:graphicData uri="http://schemas.openxmlformats.org/presentationml/2006/ole">
            <p:oleObj spid="_x0000_s32770" name="Equation" r:id="rId3" imgW="1879560" imgH="1752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4" descr="Image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371600"/>
            <a:ext cx="4646613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latin typeface="Times New Roman" pitchFamily="18" charset="0"/>
                <a:cs typeface="Times New Roman" pitchFamily="18" charset="0"/>
              </a:rPr>
              <a:t>Nyquist Plot – Integrator and 1</a:t>
            </a:r>
            <a:r>
              <a:rPr lang="en-US" altLang="zh-TW" b="1" baseline="3000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altLang="zh-TW" b="1" smtClean="0">
                <a:latin typeface="Times New Roman" pitchFamily="18" charset="0"/>
                <a:cs typeface="Times New Roman" pitchFamily="18" charset="0"/>
              </a:rPr>
              <a:t> Order Lag</a:t>
            </a:r>
            <a:endParaRPr lang="zh-TW" altLang="en-US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2" name="投影片編號版面配置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43A8FB-A6F1-4E86-B246-06C1767EF1B2}" type="slidenum">
              <a:rPr lang="zh-TW" altLang="en-US" smtClean="0"/>
              <a:pPr/>
              <a:t>11</a:t>
            </a:fld>
            <a:endParaRPr lang="en-US" altLang="zh-TW" smtClean="0"/>
          </a:p>
        </p:txBody>
      </p:sp>
      <p:graphicFrame>
        <p:nvGraphicFramePr>
          <p:cNvPr id="37890" name="內容版面配置區 4"/>
          <p:cNvGraphicFramePr>
            <a:graphicFrameLocks noChangeAspect="1"/>
          </p:cNvGraphicFramePr>
          <p:nvPr>
            <p:ph idx="1"/>
          </p:nvPr>
        </p:nvGraphicFramePr>
        <p:xfrm>
          <a:off x="2095500" y="2114550"/>
          <a:ext cx="4533900" cy="3886200"/>
        </p:xfrm>
        <a:graphic>
          <a:graphicData uri="http://schemas.openxmlformats.org/presentationml/2006/ole">
            <p:oleObj spid="_x0000_s37890" name="Equation" r:id="rId3" imgW="2222280" imgH="19047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4" descr="Image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989013"/>
            <a:ext cx="50292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latin typeface="Times New Roman" pitchFamily="18" charset="0"/>
                <a:cs typeface="Times New Roman" pitchFamily="18" charset="0"/>
              </a:rPr>
              <a:t>Nyquist Plot – 2</a:t>
            </a:r>
            <a:r>
              <a:rPr lang="en-US" altLang="zh-TW" b="1" baseline="3000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altLang="zh-TW" b="1" smtClean="0">
                <a:latin typeface="Times New Roman" pitchFamily="18" charset="0"/>
                <a:cs typeface="Times New Roman" pitchFamily="18" charset="0"/>
              </a:rPr>
              <a:t> Order Underdamped System</a:t>
            </a:r>
            <a:endParaRPr lang="zh-TW" altLang="en-US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7" name="投影片編號版面配置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0F8024-E286-4BB4-97C1-344225F89E02}" type="slidenum">
              <a:rPr lang="zh-TW" altLang="en-US" smtClean="0"/>
              <a:pPr/>
              <a:t>13</a:t>
            </a:fld>
            <a:endParaRPr lang="en-US" altLang="zh-TW" smtClean="0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4514850" y="3340100"/>
          <a:ext cx="114300" cy="177800"/>
        </p:xfrm>
        <a:graphic>
          <a:graphicData uri="http://schemas.openxmlformats.org/presentationml/2006/ole">
            <p:oleObj spid="_x0000_s38914" name="Equation" r:id="rId3" imgW="114120" imgH="177480" progId="Equation.DSMT4">
              <p:embed/>
            </p:oleObj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>
            <p:ph idx="1"/>
          </p:nvPr>
        </p:nvGraphicFramePr>
        <p:xfrm>
          <a:off x="1371600" y="2057400"/>
          <a:ext cx="6734175" cy="4343400"/>
        </p:xfrm>
        <a:graphic>
          <a:graphicData uri="http://schemas.openxmlformats.org/presentationml/2006/ole">
            <p:oleObj spid="_x0000_s38915" name="Equation" r:id="rId4" imgW="7403760" imgH="4775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4" descr="Image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038225"/>
            <a:ext cx="7397750" cy="533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519345-1183-481A-86AD-921FD2BBE6C3}" type="slidenum">
              <a:rPr lang="zh-TW" altLang="en-US" smtClean="0"/>
              <a:pPr/>
              <a:t>15</a:t>
            </a:fld>
            <a:endParaRPr lang="en-US" altLang="zh-TW" smtClean="0"/>
          </a:p>
        </p:txBody>
      </p:sp>
      <p:sp>
        <p:nvSpPr>
          <p:cNvPr id="39942" name="Text Box 2"/>
          <p:cNvSpPr txBox="1">
            <a:spLocks noChangeArrowheads="1"/>
          </p:cNvSpPr>
          <p:nvPr/>
        </p:nvSpPr>
        <p:spPr bwMode="auto">
          <a:xfrm>
            <a:off x="838200" y="76200"/>
            <a:ext cx="830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zh-TW" sz="3600" b="1">
                <a:solidFill>
                  <a:srgbClr val="009900"/>
                </a:solidFill>
                <a:latin typeface="Times New Roman" pitchFamily="18" charset="0"/>
              </a:rPr>
              <a:t>Nyquist Diagrams</a:t>
            </a:r>
          </a:p>
        </p:txBody>
      </p:sp>
      <p:sp>
        <p:nvSpPr>
          <p:cNvPr id="39943" name="Text Box 3"/>
          <p:cNvSpPr txBox="1">
            <a:spLocks noChangeArrowheads="1"/>
          </p:cNvSpPr>
          <p:nvPr/>
        </p:nvSpPr>
        <p:spPr bwMode="auto">
          <a:xfrm>
            <a:off x="838200" y="1038225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>
                <a:latin typeface="Times New Roman" pitchFamily="18" charset="0"/>
              </a:rPr>
              <a:t>Consider the transfer function</a:t>
            </a:r>
            <a:endParaRPr kumimoji="0" lang="en-US" altLang="zh-TW" sz="2400" b="1" i="1">
              <a:latin typeface="Times New Roman" pitchFamily="18" charset="0"/>
            </a:endParaRPr>
          </a:p>
        </p:txBody>
      </p:sp>
      <p:graphicFrame>
        <p:nvGraphicFramePr>
          <p:cNvPr id="39938" name="Object 4"/>
          <p:cNvGraphicFramePr>
            <a:graphicFrameLocks noChangeAspect="1"/>
          </p:cNvGraphicFramePr>
          <p:nvPr/>
        </p:nvGraphicFramePr>
        <p:xfrm>
          <a:off x="3397250" y="1747838"/>
          <a:ext cx="4622800" cy="736600"/>
        </p:xfrm>
        <a:graphic>
          <a:graphicData uri="http://schemas.openxmlformats.org/presentationml/2006/ole">
            <p:oleObj spid="_x0000_s39938" name="Equation" r:id="rId4" imgW="4622760" imgH="736560" progId="Equation.DSMT4">
              <p:embed/>
            </p:oleObj>
          </a:graphicData>
        </a:graphic>
      </p:graphicFrame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838200" y="24384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>
                <a:latin typeface="Times New Roman" pitchFamily="18" charset="0"/>
              </a:rPr>
              <a:t>with</a:t>
            </a:r>
            <a:endParaRPr kumimoji="0" lang="en-US" altLang="zh-TW" sz="2400" b="1" i="1">
              <a:latin typeface="Times New Roman" pitchFamily="18" charset="0"/>
            </a:endParaRPr>
          </a:p>
        </p:txBody>
      </p:sp>
      <p:graphicFrame>
        <p:nvGraphicFramePr>
          <p:cNvPr id="39939" name="Object 6"/>
          <p:cNvGraphicFramePr>
            <a:graphicFrameLocks noChangeAspect="1"/>
          </p:cNvGraphicFramePr>
          <p:nvPr/>
        </p:nvGraphicFramePr>
        <p:xfrm>
          <a:off x="2438400" y="2971800"/>
          <a:ext cx="5676900" cy="990600"/>
        </p:xfrm>
        <a:graphic>
          <a:graphicData uri="http://schemas.openxmlformats.org/presentationml/2006/ole">
            <p:oleObj spid="_x0000_s39939" name="Equation" r:id="rId5" imgW="5676840" imgH="990360" progId="Equation.DSMT4">
              <p:embed/>
            </p:oleObj>
          </a:graphicData>
        </a:graphic>
      </p:graphicFrame>
      <p:sp>
        <p:nvSpPr>
          <p:cNvPr id="39945" name="Text Box 7"/>
          <p:cNvSpPr txBox="1">
            <a:spLocks noChangeArrowheads="1"/>
          </p:cNvSpPr>
          <p:nvPr/>
        </p:nvSpPr>
        <p:spPr bwMode="auto">
          <a:xfrm>
            <a:off x="838200" y="41148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>
                <a:latin typeface="Times New Roman" pitchFamily="18" charset="0"/>
              </a:rPr>
              <a:t>and</a:t>
            </a:r>
            <a:endParaRPr kumimoji="0" lang="en-US" altLang="zh-TW" sz="2400" b="1" i="1">
              <a:latin typeface="Times New Roman" pitchFamily="18" charset="0"/>
            </a:endParaRPr>
          </a:p>
        </p:txBody>
      </p:sp>
      <p:graphicFrame>
        <p:nvGraphicFramePr>
          <p:cNvPr id="39940" name="Object 8"/>
          <p:cNvGraphicFramePr>
            <a:graphicFrameLocks noChangeAspect="1"/>
          </p:cNvGraphicFramePr>
          <p:nvPr/>
        </p:nvGraphicFramePr>
        <p:xfrm>
          <a:off x="2463800" y="4648200"/>
          <a:ext cx="5689600" cy="482600"/>
        </p:xfrm>
        <a:graphic>
          <a:graphicData uri="http://schemas.openxmlformats.org/presentationml/2006/ole">
            <p:oleObj spid="_x0000_s39940" name="Equation" r:id="rId6" imgW="5689440" imgH="482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1910FA-5200-4989-BDFA-EA9332E85B16}" type="slidenum">
              <a:rPr lang="zh-TW" altLang="en-US" smtClean="0"/>
              <a:pPr/>
              <a:t>16</a:t>
            </a:fld>
            <a:endParaRPr lang="en-US" altLang="zh-TW" smtClean="0"/>
          </a:p>
        </p:txBody>
      </p:sp>
      <p:sp>
        <p:nvSpPr>
          <p:cNvPr id="40965" name="Text Box 2"/>
          <p:cNvSpPr txBox="1">
            <a:spLocks noChangeArrowheads="1"/>
          </p:cNvSpPr>
          <p:nvPr/>
        </p:nvSpPr>
        <p:spPr bwMode="auto">
          <a:xfrm>
            <a:off x="1143000" y="5635625"/>
            <a:ext cx="7315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>
                <a:latin typeface="Times New Roman" pitchFamily="18" charset="0"/>
              </a:rPr>
              <a:t>Figure 13.12 The Nyquist diagram for </a:t>
            </a:r>
            <a:r>
              <a:rPr kumimoji="0" lang="en-US" altLang="zh-TW" sz="2400" i="1">
                <a:latin typeface="Times New Roman" pitchFamily="18" charset="0"/>
              </a:rPr>
              <a:t>G</a:t>
            </a:r>
            <a:r>
              <a:rPr kumimoji="0" lang="en-US" altLang="zh-TW" sz="2400">
                <a:latin typeface="Times New Roman" pitchFamily="18" charset="0"/>
              </a:rPr>
              <a:t>(</a:t>
            </a:r>
            <a:r>
              <a:rPr kumimoji="0" lang="en-US" altLang="zh-TW" sz="2400" i="1">
                <a:latin typeface="Times New Roman" pitchFamily="18" charset="0"/>
              </a:rPr>
              <a:t>s</a:t>
            </a:r>
            <a:r>
              <a:rPr kumimoji="0" lang="en-US" altLang="zh-TW" sz="2400">
                <a:latin typeface="Times New Roman" pitchFamily="18" charset="0"/>
              </a:rPr>
              <a:t>) =  1/(2</a:t>
            </a:r>
            <a:r>
              <a:rPr kumimoji="0" lang="en-US" altLang="zh-TW" sz="2400" i="1">
                <a:latin typeface="Times New Roman" pitchFamily="18" charset="0"/>
              </a:rPr>
              <a:t>s</a:t>
            </a:r>
            <a:r>
              <a:rPr kumimoji="0" lang="en-US" altLang="zh-TW" sz="2400">
                <a:latin typeface="Times New Roman" pitchFamily="18" charset="0"/>
              </a:rPr>
              <a:t> + 1) plotting                     and</a:t>
            </a:r>
            <a:endParaRPr kumimoji="0" lang="en-US" altLang="zh-TW" sz="2400" b="1" i="1">
              <a:latin typeface="Times New Roman" pitchFamily="18" charset="0"/>
            </a:endParaRPr>
          </a:p>
        </p:txBody>
      </p:sp>
      <p:pic>
        <p:nvPicPr>
          <p:cNvPr id="40966" name="Picture 3" descr="Fig"/>
          <p:cNvPicPr>
            <a:picLocks noGrp="1" noChangeAspect="1" noChangeArrowheads="1"/>
          </p:cNvPicPr>
          <p:nvPr>
            <p:ph/>
          </p:nvPr>
        </p:nvPicPr>
        <p:blipFill>
          <a:blip r:embed="rId4"/>
          <a:srcRect/>
          <a:stretch>
            <a:fillRect/>
          </a:stretch>
        </p:blipFill>
        <p:spPr>
          <a:xfrm>
            <a:off x="1085850" y="-9525"/>
            <a:ext cx="8001000" cy="5699125"/>
          </a:xfrm>
          <a:noFill/>
        </p:spPr>
      </p:pic>
      <p:graphicFrame>
        <p:nvGraphicFramePr>
          <p:cNvPr id="40962" name="Object 4"/>
          <p:cNvGraphicFramePr>
            <a:graphicFrameLocks noChangeAspect="1"/>
          </p:cNvGraphicFramePr>
          <p:nvPr/>
        </p:nvGraphicFramePr>
        <p:xfrm>
          <a:off x="2260600" y="6022975"/>
          <a:ext cx="1473200" cy="482600"/>
        </p:xfrm>
        <a:graphic>
          <a:graphicData uri="http://schemas.openxmlformats.org/presentationml/2006/ole">
            <p:oleObj spid="_x0000_s40962" name="Equation" r:id="rId5" imgW="1473120" imgH="482400" progId="Equation.DSMT4">
              <p:embed/>
            </p:oleObj>
          </a:graphicData>
        </a:graphic>
      </p:graphicFrame>
      <p:graphicFrame>
        <p:nvGraphicFramePr>
          <p:cNvPr id="40963" name="Object 5"/>
          <p:cNvGraphicFramePr>
            <a:graphicFrameLocks noChangeAspect="1"/>
          </p:cNvGraphicFramePr>
          <p:nvPr/>
        </p:nvGraphicFramePr>
        <p:xfrm>
          <a:off x="4279900" y="6022975"/>
          <a:ext cx="1549400" cy="482600"/>
        </p:xfrm>
        <a:graphic>
          <a:graphicData uri="http://schemas.openxmlformats.org/presentationml/2006/ole">
            <p:oleObj spid="_x0000_s40963" name="Equation" r:id="rId6" imgW="1549080" imgH="482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投影片編號版面配置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E3433F-006F-4295-B65F-0330D58F4931}" type="slidenum">
              <a:rPr lang="zh-TW" altLang="en-US" smtClean="0"/>
              <a:pPr/>
              <a:t>17</a:t>
            </a:fld>
            <a:endParaRPr lang="en-US" altLang="zh-TW" smtClean="0"/>
          </a:p>
        </p:txBody>
      </p:sp>
      <p:sp>
        <p:nvSpPr>
          <p:cNvPr id="41988" name="Text Box 2"/>
          <p:cNvSpPr txBox="1">
            <a:spLocks noChangeArrowheads="1"/>
          </p:cNvSpPr>
          <p:nvPr/>
        </p:nvSpPr>
        <p:spPr bwMode="auto">
          <a:xfrm>
            <a:off x="2100263" y="4562475"/>
            <a:ext cx="7315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>
                <a:latin typeface="Times New Roman" pitchFamily="18" charset="0"/>
              </a:rPr>
              <a:t>Figure 13.13 The Nyquist diagram for the transfer function in Example 13.5:</a:t>
            </a:r>
            <a:endParaRPr kumimoji="0" lang="en-US" altLang="zh-TW" sz="2400" b="1">
              <a:latin typeface="Times New Roman" pitchFamily="18" charset="0"/>
            </a:endParaRPr>
          </a:p>
        </p:txBody>
      </p:sp>
      <p:pic>
        <p:nvPicPr>
          <p:cNvPr id="41989" name="Picture 3" descr="Fi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1681163" y="136525"/>
            <a:ext cx="6324600" cy="4387850"/>
          </a:xfrm>
          <a:noFill/>
        </p:spPr>
      </p:pic>
      <p:graphicFrame>
        <p:nvGraphicFramePr>
          <p:cNvPr id="4198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657600" y="5381625"/>
          <a:ext cx="3033713" cy="958850"/>
        </p:xfrm>
        <a:graphic>
          <a:graphicData uri="http://schemas.openxmlformats.org/presentationml/2006/ole">
            <p:oleObj spid="_x0000_s41986" name="Equation" r:id="rId5" imgW="144756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" name="Text Box 13"/>
          <p:cNvSpPr txBox="1">
            <a:spLocks noChangeArrowheads="1"/>
          </p:cNvSpPr>
          <p:nvPr/>
        </p:nvSpPr>
        <p:spPr bwMode="auto">
          <a:xfrm>
            <a:off x="838200" y="295275"/>
            <a:ext cx="8305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zh-TW" sz="3600" b="1">
                <a:solidFill>
                  <a:srgbClr val="009900"/>
                </a:solidFill>
                <a:latin typeface="Times New Roman" pitchFamily="18" charset="0"/>
              </a:rPr>
              <a:t>Frequency Response Characteristics of Feedback Controllers</a:t>
            </a:r>
          </a:p>
        </p:txBody>
      </p:sp>
      <p:sp>
        <p:nvSpPr>
          <p:cNvPr id="43015" name="Text Box 14"/>
          <p:cNvSpPr txBox="1">
            <a:spLocks noChangeArrowheads="1"/>
          </p:cNvSpPr>
          <p:nvPr/>
        </p:nvSpPr>
        <p:spPr bwMode="auto">
          <a:xfrm>
            <a:off x="838200" y="1905000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 b="1" i="1">
                <a:latin typeface="Times New Roman" pitchFamily="18" charset="0"/>
              </a:rPr>
              <a:t>Proportional Controller. </a:t>
            </a:r>
            <a:r>
              <a:rPr kumimoji="0" lang="en-US" altLang="zh-TW" sz="2400">
                <a:latin typeface="Times New Roman" pitchFamily="18" charset="0"/>
              </a:rPr>
              <a:t>Consider a proportional controller with positive gain</a:t>
            </a:r>
            <a:endParaRPr kumimoji="0" lang="en-US" altLang="zh-TW" sz="2400" b="1" i="1">
              <a:latin typeface="Times New Roman" pitchFamily="18" charset="0"/>
            </a:endParaRPr>
          </a:p>
        </p:txBody>
      </p:sp>
      <p:graphicFrame>
        <p:nvGraphicFramePr>
          <p:cNvPr id="43010" name="Object 15"/>
          <p:cNvGraphicFramePr>
            <a:graphicFrameLocks noChangeAspect="1"/>
          </p:cNvGraphicFramePr>
          <p:nvPr/>
        </p:nvGraphicFramePr>
        <p:xfrm>
          <a:off x="3429000" y="2819400"/>
          <a:ext cx="4622800" cy="431800"/>
        </p:xfrm>
        <a:graphic>
          <a:graphicData uri="http://schemas.openxmlformats.org/presentationml/2006/ole">
            <p:oleObj spid="_x0000_s43010" name="Equation" r:id="rId4" imgW="4622760" imgH="431640" progId="Equation.DSMT4">
              <p:embed/>
            </p:oleObj>
          </a:graphicData>
        </a:graphic>
      </p:graphicFrame>
      <p:sp>
        <p:nvSpPr>
          <p:cNvPr id="43016" name="Text Box 16"/>
          <p:cNvSpPr txBox="1">
            <a:spLocks noChangeArrowheads="1"/>
          </p:cNvSpPr>
          <p:nvPr/>
        </p:nvSpPr>
        <p:spPr bwMode="auto">
          <a:xfrm>
            <a:off x="857250" y="3381375"/>
            <a:ext cx="815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>
                <a:latin typeface="Times New Roman" pitchFamily="18" charset="0"/>
              </a:rPr>
              <a:t>In this case                        , which is independent of </a:t>
            </a:r>
            <a:r>
              <a:rPr kumimoji="0" lang="en-US" altLang="zh-TW" sz="2400">
                <a:latin typeface="Symbol" pitchFamily="18" charset="2"/>
              </a:rPr>
              <a:t>w</a:t>
            </a:r>
            <a:r>
              <a:rPr kumimoji="0" lang="en-US" altLang="zh-TW" sz="2400">
                <a:latin typeface="Times New Roman" pitchFamily="18" charset="0"/>
              </a:rPr>
              <a:t>. Therefore,</a:t>
            </a:r>
          </a:p>
        </p:txBody>
      </p:sp>
      <p:graphicFrame>
        <p:nvGraphicFramePr>
          <p:cNvPr id="43011" name="Object 17"/>
          <p:cNvGraphicFramePr>
            <a:graphicFrameLocks noChangeAspect="1"/>
          </p:cNvGraphicFramePr>
          <p:nvPr/>
        </p:nvGraphicFramePr>
        <p:xfrm>
          <a:off x="2414588" y="3400425"/>
          <a:ext cx="1727200" cy="482600"/>
        </p:xfrm>
        <a:graphic>
          <a:graphicData uri="http://schemas.openxmlformats.org/presentationml/2006/ole">
            <p:oleObj spid="_x0000_s43011" name="Equation" r:id="rId5" imgW="1726920" imgH="482400" progId="Equation.DSMT4">
              <p:embed/>
            </p:oleObj>
          </a:graphicData>
        </a:graphic>
      </p:graphicFrame>
      <p:graphicFrame>
        <p:nvGraphicFramePr>
          <p:cNvPr id="43012" name="Object 19"/>
          <p:cNvGraphicFramePr>
            <a:graphicFrameLocks noChangeAspect="1"/>
          </p:cNvGraphicFramePr>
          <p:nvPr/>
        </p:nvGraphicFramePr>
        <p:xfrm>
          <a:off x="3429000" y="4476750"/>
          <a:ext cx="4622800" cy="381000"/>
        </p:xfrm>
        <a:graphic>
          <a:graphicData uri="http://schemas.openxmlformats.org/presentationml/2006/ole">
            <p:oleObj spid="_x0000_s43012" name="Equation" r:id="rId6" imgW="4622760" imgH="380880" progId="Equation.DSMT4">
              <p:embed/>
            </p:oleObj>
          </a:graphicData>
        </a:graphic>
      </p:graphicFrame>
      <p:sp>
        <p:nvSpPr>
          <p:cNvPr id="43017" name="Text Box 20"/>
          <p:cNvSpPr txBox="1">
            <a:spLocks noChangeArrowheads="1"/>
          </p:cNvSpPr>
          <p:nvPr/>
        </p:nvSpPr>
        <p:spPr bwMode="auto">
          <a:xfrm>
            <a:off x="866775" y="4872038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>
                <a:latin typeface="Times New Roman" pitchFamily="18" charset="0"/>
              </a:rPr>
              <a:t>and </a:t>
            </a:r>
          </a:p>
        </p:txBody>
      </p:sp>
      <p:graphicFrame>
        <p:nvGraphicFramePr>
          <p:cNvPr id="43013" name="Object 21"/>
          <p:cNvGraphicFramePr>
            <a:graphicFrameLocks noChangeAspect="1"/>
          </p:cNvGraphicFramePr>
          <p:nvPr/>
        </p:nvGraphicFramePr>
        <p:xfrm>
          <a:off x="3530600" y="5253038"/>
          <a:ext cx="4622800" cy="457200"/>
        </p:xfrm>
        <a:graphic>
          <a:graphicData uri="http://schemas.openxmlformats.org/presentationml/2006/ole">
            <p:oleObj spid="_x0000_s43013" name="Equation" r:id="rId7" imgW="462276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Text Box 5"/>
          <p:cNvSpPr txBox="1">
            <a:spLocks noChangeArrowheads="1"/>
          </p:cNvSpPr>
          <p:nvPr/>
        </p:nvSpPr>
        <p:spPr bwMode="auto">
          <a:xfrm>
            <a:off x="838200" y="547688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 b="1" i="1">
                <a:latin typeface="Times New Roman" pitchFamily="18" charset="0"/>
              </a:rPr>
              <a:t>Proportional-Integral Controller. </a:t>
            </a:r>
            <a:r>
              <a:rPr kumimoji="0" lang="en-US" altLang="zh-TW" sz="2400">
                <a:latin typeface="Times New Roman" pitchFamily="18" charset="0"/>
              </a:rPr>
              <a:t>A proportional-integral (PI) controller has the transfer function (cf. Eq. 8-9),</a:t>
            </a:r>
            <a:endParaRPr kumimoji="0" lang="en-US" altLang="zh-TW" sz="2400" b="1" i="1">
              <a:latin typeface="Times New Roman" pitchFamily="18" charset="0"/>
            </a:endParaRPr>
          </a:p>
        </p:txBody>
      </p:sp>
      <p:graphicFrame>
        <p:nvGraphicFramePr>
          <p:cNvPr id="44034" name="Object 6"/>
          <p:cNvGraphicFramePr>
            <a:graphicFrameLocks noChangeAspect="1"/>
          </p:cNvGraphicFramePr>
          <p:nvPr/>
        </p:nvGraphicFramePr>
        <p:xfrm>
          <a:off x="2159000" y="1563688"/>
          <a:ext cx="5994400" cy="889000"/>
        </p:xfrm>
        <a:graphic>
          <a:graphicData uri="http://schemas.openxmlformats.org/presentationml/2006/ole">
            <p:oleObj spid="_x0000_s44034" name="Equation" r:id="rId4" imgW="5994360" imgH="888840" progId="Equation.DSMT4">
              <p:embed/>
            </p:oleObj>
          </a:graphicData>
        </a:graphic>
      </p:graphicFrame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838200" y="4052888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>
                <a:latin typeface="Times New Roman" pitchFamily="18" charset="0"/>
              </a:rPr>
              <a:t>Thus, the amplitude ratio and phase angle are:</a:t>
            </a:r>
          </a:p>
        </p:txBody>
      </p:sp>
      <p:graphicFrame>
        <p:nvGraphicFramePr>
          <p:cNvPr id="44035" name="Object 12"/>
          <p:cNvGraphicFramePr>
            <a:graphicFrameLocks noChangeAspect="1"/>
          </p:cNvGraphicFramePr>
          <p:nvPr/>
        </p:nvGraphicFramePr>
        <p:xfrm>
          <a:off x="990600" y="4652963"/>
          <a:ext cx="7823200" cy="1155700"/>
        </p:xfrm>
        <a:graphic>
          <a:graphicData uri="http://schemas.openxmlformats.org/presentationml/2006/ole">
            <p:oleObj spid="_x0000_s44035" name="Equation" r:id="rId5" imgW="7823160" imgH="1155600" progId="Equation.DSMT4">
              <p:embed/>
            </p:oleObj>
          </a:graphicData>
        </a:graphic>
      </p:graphicFrame>
      <p:graphicFrame>
        <p:nvGraphicFramePr>
          <p:cNvPr id="44036" name="Object 13"/>
          <p:cNvGraphicFramePr>
            <a:graphicFrameLocks noChangeAspect="1"/>
          </p:cNvGraphicFramePr>
          <p:nvPr/>
        </p:nvGraphicFramePr>
        <p:xfrm>
          <a:off x="990600" y="5972175"/>
          <a:ext cx="7823200" cy="482600"/>
        </p:xfrm>
        <a:graphic>
          <a:graphicData uri="http://schemas.openxmlformats.org/presentationml/2006/ole">
            <p:oleObj spid="_x0000_s44036" name="Equation" r:id="rId6" imgW="7823160" imgH="482400" progId="Equation.DSMT4">
              <p:embed/>
            </p:oleObj>
          </a:graphicData>
        </a:graphic>
      </p:graphicFrame>
      <p:sp>
        <p:nvSpPr>
          <p:cNvPr id="44040" name="Text Box 14"/>
          <p:cNvSpPr txBox="1">
            <a:spLocks noChangeArrowheads="1"/>
          </p:cNvSpPr>
          <p:nvPr/>
        </p:nvSpPr>
        <p:spPr bwMode="auto">
          <a:xfrm>
            <a:off x="914400" y="2443163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>
                <a:latin typeface="Times New Roman" pitchFamily="18" charset="0"/>
              </a:rPr>
              <a:t>Substitute s=j</a:t>
            </a:r>
            <a:r>
              <a:rPr kumimoji="0" lang="en-US" altLang="zh-TW" sz="2400">
                <a:latin typeface="Symbol" pitchFamily="18" charset="2"/>
              </a:rPr>
              <a:t>w</a:t>
            </a:r>
            <a:r>
              <a:rPr kumimoji="0" lang="en-US" altLang="zh-TW" sz="2400"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44037" name="Object 15"/>
          <p:cNvGraphicFramePr>
            <a:graphicFrameLocks noChangeAspect="1"/>
          </p:cNvGraphicFramePr>
          <p:nvPr>
            <p:ph/>
          </p:nvPr>
        </p:nvGraphicFramePr>
        <p:xfrm>
          <a:off x="1436688" y="3108325"/>
          <a:ext cx="7010400" cy="874713"/>
        </p:xfrm>
        <a:graphic>
          <a:graphicData uri="http://schemas.openxmlformats.org/presentationml/2006/ole">
            <p:oleObj spid="_x0000_s44037" name="Equation" r:id="rId7" imgW="7124400" imgH="8888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60588" y="168275"/>
            <a:ext cx="5307012" cy="650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1066800" y="5715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>
                <a:latin typeface="Times New Roman" pitchFamily="18" charset="0"/>
              </a:rPr>
              <a:t>Figure 13.9 Bode plot of a PI controller,             </a:t>
            </a:r>
            <a:endParaRPr kumimoji="0" lang="en-US" altLang="zh-TW" sz="2400" b="1" i="1">
              <a:latin typeface="Times New Roman" pitchFamily="18" charset="0"/>
            </a:endParaRPr>
          </a:p>
        </p:txBody>
      </p:sp>
      <p:pic>
        <p:nvPicPr>
          <p:cNvPr id="45060" name="Picture 6" descr="Fig"/>
          <p:cNvPicPr>
            <a:picLocks noGrp="1" noChangeAspect="1" noChangeArrowheads="1"/>
          </p:cNvPicPr>
          <p:nvPr>
            <p:ph/>
          </p:nvPr>
        </p:nvPicPr>
        <p:blipFill>
          <a:blip r:embed="rId4"/>
          <a:srcRect/>
          <a:stretch>
            <a:fillRect/>
          </a:stretch>
        </p:blipFill>
        <p:spPr>
          <a:xfrm>
            <a:off x="1143000" y="609600"/>
            <a:ext cx="7543800" cy="4464050"/>
          </a:xfrm>
          <a:noFill/>
        </p:spPr>
      </p:pic>
      <p:graphicFrame>
        <p:nvGraphicFramePr>
          <p:cNvPr id="45058" name="Object 8"/>
          <p:cNvGraphicFramePr>
            <a:graphicFrameLocks noChangeAspect="1"/>
          </p:cNvGraphicFramePr>
          <p:nvPr/>
        </p:nvGraphicFramePr>
        <p:xfrm>
          <a:off x="6096000" y="5562600"/>
          <a:ext cx="2387600" cy="812800"/>
        </p:xfrm>
        <a:graphic>
          <a:graphicData uri="http://schemas.openxmlformats.org/presentationml/2006/ole">
            <p:oleObj spid="_x0000_s45058" name="Equation" r:id="rId5" imgW="2387520" imgH="8125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838200" y="152400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 b="1" i="1">
                <a:latin typeface="Times New Roman" pitchFamily="18" charset="0"/>
              </a:rPr>
              <a:t>Ideal Proportional-Derivative Controller. </a:t>
            </a:r>
            <a:r>
              <a:rPr kumimoji="0" lang="en-US" altLang="zh-TW" sz="2400">
                <a:latin typeface="Times New Roman" pitchFamily="18" charset="0"/>
              </a:rPr>
              <a:t>For the ideal proportional-derivative (PD) controller (cf. Eq. 8-11)</a:t>
            </a:r>
            <a:endParaRPr kumimoji="0" lang="en-US" altLang="zh-TW" sz="2400" b="1" i="1">
              <a:latin typeface="Times New Roman" pitchFamily="18" charset="0"/>
            </a:endParaRPr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838200" y="1752600"/>
            <a:ext cx="815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>
                <a:latin typeface="Times New Roman" pitchFamily="18" charset="0"/>
              </a:rPr>
              <a:t>The frequency response characteristics are similar to those of a LHP zero:</a:t>
            </a:r>
          </a:p>
        </p:txBody>
      </p:sp>
      <p:graphicFrame>
        <p:nvGraphicFramePr>
          <p:cNvPr id="46082" name="Object 9"/>
          <p:cNvGraphicFramePr>
            <a:graphicFrameLocks noChangeAspect="1"/>
          </p:cNvGraphicFramePr>
          <p:nvPr/>
        </p:nvGraphicFramePr>
        <p:xfrm>
          <a:off x="3073400" y="1143000"/>
          <a:ext cx="5080000" cy="431800"/>
        </p:xfrm>
        <a:graphic>
          <a:graphicData uri="http://schemas.openxmlformats.org/presentationml/2006/ole">
            <p:oleObj spid="_x0000_s46082" name="Equation" r:id="rId4" imgW="5079960" imgH="431640" progId="Equation.DSMT4">
              <p:embed/>
            </p:oleObj>
          </a:graphicData>
        </a:graphic>
      </p:graphicFrame>
      <p:graphicFrame>
        <p:nvGraphicFramePr>
          <p:cNvPr id="46083" name="Object 10"/>
          <p:cNvGraphicFramePr>
            <a:graphicFrameLocks noChangeAspect="1"/>
          </p:cNvGraphicFramePr>
          <p:nvPr/>
        </p:nvGraphicFramePr>
        <p:xfrm>
          <a:off x="3073400" y="2514600"/>
          <a:ext cx="5080000" cy="609600"/>
        </p:xfrm>
        <a:graphic>
          <a:graphicData uri="http://schemas.openxmlformats.org/presentationml/2006/ole">
            <p:oleObj spid="_x0000_s46083" name="Equation" r:id="rId5" imgW="5079960" imgH="609480" progId="Equation.DSMT4">
              <p:embed/>
            </p:oleObj>
          </a:graphicData>
        </a:graphic>
      </p:graphicFrame>
      <p:graphicFrame>
        <p:nvGraphicFramePr>
          <p:cNvPr id="46084" name="Object 11"/>
          <p:cNvGraphicFramePr>
            <a:graphicFrameLocks noChangeAspect="1"/>
          </p:cNvGraphicFramePr>
          <p:nvPr/>
        </p:nvGraphicFramePr>
        <p:xfrm>
          <a:off x="3073400" y="3505200"/>
          <a:ext cx="5080000" cy="482600"/>
        </p:xfrm>
        <a:graphic>
          <a:graphicData uri="http://schemas.openxmlformats.org/presentationml/2006/ole">
            <p:oleObj spid="_x0000_s46084" name="Equation" r:id="rId6" imgW="5079960" imgH="482400" progId="Equation.DSMT4">
              <p:embed/>
            </p:oleObj>
          </a:graphicData>
        </a:graphic>
      </p:graphicFrame>
      <p:sp>
        <p:nvSpPr>
          <p:cNvPr id="46088" name="Text Box 12"/>
          <p:cNvSpPr txBox="1">
            <a:spLocks noChangeArrowheads="1"/>
          </p:cNvSpPr>
          <p:nvPr/>
        </p:nvSpPr>
        <p:spPr bwMode="auto">
          <a:xfrm>
            <a:off x="838200" y="4283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 b="1" i="1">
                <a:latin typeface="Times New Roman" pitchFamily="18" charset="0"/>
              </a:rPr>
              <a:t>Proportional-Derivative Controller with Filter. </a:t>
            </a:r>
            <a:r>
              <a:rPr kumimoji="0" lang="en-US" altLang="zh-TW" sz="2400">
                <a:latin typeface="Times New Roman" pitchFamily="18" charset="0"/>
              </a:rPr>
              <a:t>The PD controller is most often realized by the transfer function</a:t>
            </a:r>
            <a:endParaRPr kumimoji="0" lang="en-US" altLang="zh-TW" sz="2400" b="1" i="1">
              <a:latin typeface="Times New Roman" pitchFamily="18" charset="0"/>
            </a:endParaRPr>
          </a:p>
        </p:txBody>
      </p:sp>
      <p:graphicFrame>
        <p:nvGraphicFramePr>
          <p:cNvPr id="46085" name="Object 13"/>
          <p:cNvGraphicFramePr>
            <a:graphicFrameLocks noChangeAspect="1"/>
          </p:cNvGraphicFramePr>
          <p:nvPr/>
        </p:nvGraphicFramePr>
        <p:xfrm>
          <a:off x="3073400" y="5334000"/>
          <a:ext cx="5080000" cy="889000"/>
        </p:xfrm>
        <a:graphic>
          <a:graphicData uri="http://schemas.openxmlformats.org/presentationml/2006/ole">
            <p:oleObj spid="_x0000_s46085" name="Equation" r:id="rId7" imgW="5079960" imgH="8888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2"/>
          <p:cNvSpPr txBox="1">
            <a:spLocks noChangeArrowheads="1"/>
          </p:cNvSpPr>
          <p:nvPr/>
        </p:nvSpPr>
        <p:spPr bwMode="auto">
          <a:xfrm>
            <a:off x="6172200" y="1219200"/>
            <a:ext cx="2819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>
                <a:latin typeface="Times New Roman" pitchFamily="18" charset="0"/>
              </a:rPr>
              <a:t>Figure 13.10 Bode plots of an ideal PD controller and a PD controller with derivative filter. </a:t>
            </a:r>
          </a:p>
          <a:p>
            <a:pPr>
              <a:spcBef>
                <a:spcPct val="50000"/>
              </a:spcBef>
            </a:pPr>
            <a:r>
              <a:rPr kumimoji="0" lang="en-US" altLang="zh-TW" sz="2400">
                <a:latin typeface="Times New Roman" pitchFamily="18" charset="0"/>
              </a:rPr>
              <a:t>Idea:</a:t>
            </a:r>
          </a:p>
          <a:p>
            <a:pPr>
              <a:spcBef>
                <a:spcPct val="50000"/>
              </a:spcBef>
            </a:pPr>
            <a:r>
              <a:rPr kumimoji="0" lang="en-US" altLang="zh-TW" sz="2400">
                <a:latin typeface="Times New Roman" pitchFamily="18" charset="0"/>
              </a:rPr>
              <a:t>With Derivative Filter:            </a:t>
            </a:r>
            <a:endParaRPr kumimoji="0" lang="en-US" altLang="zh-TW" sz="2400" b="1" i="1">
              <a:latin typeface="Times New Roman" pitchFamily="18" charset="0"/>
            </a:endParaRPr>
          </a:p>
        </p:txBody>
      </p:sp>
      <p:graphicFrame>
        <p:nvGraphicFramePr>
          <p:cNvPr id="47106" name="Object 4"/>
          <p:cNvGraphicFramePr>
            <a:graphicFrameLocks noChangeAspect="1"/>
          </p:cNvGraphicFramePr>
          <p:nvPr/>
        </p:nvGraphicFramePr>
        <p:xfrm>
          <a:off x="6400800" y="4572000"/>
          <a:ext cx="2489200" cy="812800"/>
        </p:xfrm>
        <a:graphic>
          <a:graphicData uri="http://schemas.openxmlformats.org/presentationml/2006/ole">
            <p:oleObj spid="_x0000_s47106" name="Equation" r:id="rId4" imgW="2489040" imgH="812520" progId="Equation.DSMT4">
              <p:embed/>
            </p:oleObj>
          </a:graphicData>
        </a:graphic>
      </p:graphicFrame>
      <p:pic>
        <p:nvPicPr>
          <p:cNvPr id="47109" name="Picture 6" descr="Fig"/>
          <p:cNvPicPr>
            <a:picLocks noGrp="1" noChangeAspect="1" noChangeArrowheads="1"/>
          </p:cNvPicPr>
          <p:nvPr>
            <p:ph/>
          </p:nvPr>
        </p:nvPicPr>
        <p:blipFill>
          <a:blip r:embed="rId5"/>
          <a:srcRect/>
          <a:stretch>
            <a:fillRect/>
          </a:stretch>
        </p:blipFill>
        <p:spPr>
          <a:xfrm>
            <a:off x="914400" y="533400"/>
            <a:ext cx="5291138" cy="5562600"/>
          </a:xfrm>
          <a:noFill/>
        </p:spPr>
      </p:pic>
      <p:graphicFrame>
        <p:nvGraphicFramePr>
          <p:cNvPr id="47107" name="Object 8"/>
          <p:cNvGraphicFramePr>
            <a:graphicFrameLocks noChangeAspect="1"/>
          </p:cNvGraphicFramePr>
          <p:nvPr/>
        </p:nvGraphicFramePr>
        <p:xfrm>
          <a:off x="6934200" y="3276600"/>
          <a:ext cx="2159000" cy="431800"/>
        </p:xfrm>
        <a:graphic>
          <a:graphicData uri="http://schemas.openxmlformats.org/presentationml/2006/ole">
            <p:oleObj spid="_x0000_s47107" name="Equation" r:id="rId6" imgW="215892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Text Box 2"/>
          <p:cNvSpPr txBox="1">
            <a:spLocks noChangeArrowheads="1"/>
          </p:cNvSpPr>
          <p:nvPr/>
        </p:nvSpPr>
        <p:spPr bwMode="auto">
          <a:xfrm>
            <a:off x="838200" y="2795588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 b="1" i="1">
                <a:latin typeface="Times New Roman" pitchFamily="18" charset="0"/>
              </a:rPr>
              <a:t>Series PID Controller. </a:t>
            </a:r>
            <a:r>
              <a:rPr kumimoji="0" lang="en-US" altLang="zh-TW" sz="2400">
                <a:latin typeface="Times New Roman" pitchFamily="18" charset="0"/>
              </a:rPr>
              <a:t>The simplest version of the series PID controller is</a:t>
            </a:r>
            <a:endParaRPr kumimoji="0" lang="en-US" altLang="zh-TW" sz="2400" b="1" i="1">
              <a:latin typeface="Times New Roman" pitchFamily="18" charset="0"/>
            </a:endParaRPr>
          </a:p>
        </p:txBody>
      </p:sp>
      <p:sp>
        <p:nvSpPr>
          <p:cNvPr id="48134" name="Text Box 7"/>
          <p:cNvSpPr txBox="1">
            <a:spLocks noChangeArrowheads="1"/>
          </p:cNvSpPr>
          <p:nvPr/>
        </p:nvSpPr>
        <p:spPr bwMode="auto">
          <a:xfrm>
            <a:off x="838200" y="4810125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 b="1" i="1">
                <a:latin typeface="Times New Roman" pitchFamily="18" charset="0"/>
              </a:rPr>
              <a:t>Series PID Controller with a Derivative Filter. </a:t>
            </a:r>
          </a:p>
        </p:txBody>
      </p:sp>
      <p:graphicFrame>
        <p:nvGraphicFramePr>
          <p:cNvPr id="48130" name="Object 9"/>
          <p:cNvGraphicFramePr>
            <a:graphicFrameLocks noChangeAspect="1"/>
          </p:cNvGraphicFramePr>
          <p:nvPr/>
        </p:nvGraphicFramePr>
        <p:xfrm>
          <a:off x="2595563" y="3600450"/>
          <a:ext cx="5537200" cy="889000"/>
        </p:xfrm>
        <a:graphic>
          <a:graphicData uri="http://schemas.openxmlformats.org/presentationml/2006/ole">
            <p:oleObj spid="_x0000_s48130" name="Equation" r:id="rId4" imgW="5537160" imgH="888840" progId="Equation.DSMT4">
              <p:embed/>
            </p:oleObj>
          </a:graphicData>
        </a:graphic>
      </p:graphicFrame>
      <p:sp>
        <p:nvSpPr>
          <p:cNvPr id="48135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smtClean="0">
                <a:latin typeface="Times New Roman" pitchFamily="18" charset="0"/>
              </a:rPr>
              <a:t>PID Controller Forms</a:t>
            </a:r>
          </a:p>
        </p:txBody>
      </p:sp>
      <p:sp>
        <p:nvSpPr>
          <p:cNvPr id="48136" name="Rectangle 16"/>
          <p:cNvSpPr>
            <a:spLocks noGrp="1" noChangeArrowheads="1"/>
          </p:cNvSpPr>
          <p:nvPr>
            <p:ph sz="half" idx="1"/>
          </p:nvPr>
        </p:nvSpPr>
        <p:spPr>
          <a:xfrm>
            <a:off x="914400" y="957263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zh-TW" sz="2000" i="1" smtClean="0">
                <a:latin typeface="Times New Roman" pitchFamily="18" charset="0"/>
              </a:rPr>
              <a:t>Parallel PID Controller. </a:t>
            </a:r>
            <a:r>
              <a:rPr lang="en-US" altLang="zh-TW" sz="2000" b="1" smtClean="0">
                <a:latin typeface="Times New Roman" pitchFamily="18" charset="0"/>
              </a:rPr>
              <a:t>The simplest form in Ch. 8 is</a:t>
            </a:r>
          </a:p>
        </p:txBody>
      </p:sp>
      <p:graphicFrame>
        <p:nvGraphicFramePr>
          <p:cNvPr id="48131" name="Object 17"/>
          <p:cNvGraphicFramePr>
            <a:graphicFrameLocks noChangeAspect="1"/>
          </p:cNvGraphicFramePr>
          <p:nvPr>
            <p:ph sz="quarter" idx="3"/>
          </p:nvPr>
        </p:nvGraphicFramePr>
        <p:xfrm>
          <a:off x="2647950" y="1571625"/>
          <a:ext cx="4191000" cy="901700"/>
        </p:xfrm>
        <a:graphic>
          <a:graphicData uri="http://schemas.openxmlformats.org/presentationml/2006/ole">
            <p:oleObj spid="_x0000_s48131" name="Equation" r:id="rId5" imgW="4165560" imgH="888840" progId="Equation.DSMT4">
              <p:embed/>
            </p:oleObj>
          </a:graphicData>
        </a:graphic>
      </p:graphicFrame>
      <p:graphicFrame>
        <p:nvGraphicFramePr>
          <p:cNvPr id="48132" name="Object 20"/>
          <p:cNvGraphicFramePr>
            <a:graphicFrameLocks noChangeAspect="1"/>
          </p:cNvGraphicFramePr>
          <p:nvPr>
            <p:ph sz="quarter" idx="2"/>
          </p:nvPr>
        </p:nvGraphicFramePr>
        <p:xfrm>
          <a:off x="2643188" y="5521325"/>
          <a:ext cx="4724400" cy="922338"/>
        </p:xfrm>
        <a:graphic>
          <a:graphicData uri="http://schemas.openxmlformats.org/presentationml/2006/ole">
            <p:oleObj spid="_x0000_s48132" name="Equation" r:id="rId6" imgW="4622760" imgH="8888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Text Box 2"/>
          <p:cNvSpPr txBox="1">
            <a:spLocks noChangeArrowheads="1"/>
          </p:cNvSpPr>
          <p:nvPr/>
        </p:nvSpPr>
        <p:spPr bwMode="auto">
          <a:xfrm>
            <a:off x="6172200" y="838200"/>
            <a:ext cx="28194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>
                <a:latin typeface="Times New Roman" pitchFamily="18" charset="0"/>
              </a:rPr>
              <a:t>Figure 13.11 Bode plots of ideal parallel PID controller and series PID controller with derivative filter (</a:t>
            </a:r>
            <a:r>
              <a:rPr kumimoji="0" lang="el-GR" altLang="zh-TW" sz="2400">
                <a:latin typeface="Times New Roman" pitchFamily="18" charset="0"/>
                <a:cs typeface="Times New Roman" pitchFamily="18" charset="0"/>
              </a:rPr>
              <a:t>α</a:t>
            </a:r>
            <a:r>
              <a:rPr kumimoji="0" lang="en-US" altLang="zh-TW" sz="2400">
                <a:latin typeface="Times New Roman" pitchFamily="18" charset="0"/>
                <a:cs typeface="Times New Roman" pitchFamily="18" charset="0"/>
              </a:rPr>
              <a:t> = 1).</a:t>
            </a:r>
            <a:endParaRPr kumimoji="0" lang="el-GR" altLang="zh-TW" sz="24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kumimoji="0" lang="en-US" altLang="zh-TW" sz="2400">
                <a:latin typeface="Times New Roman" pitchFamily="18" charset="0"/>
              </a:rPr>
              <a:t>Idea parallel:</a:t>
            </a:r>
          </a:p>
          <a:p>
            <a:pPr>
              <a:spcBef>
                <a:spcPct val="50000"/>
              </a:spcBef>
            </a:pPr>
            <a:endParaRPr kumimoji="0" lang="en-US" altLang="zh-TW" sz="24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kumimoji="0" lang="en-US" altLang="zh-TW" sz="24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kumimoji="0" lang="en-US" altLang="zh-TW" sz="2400">
                <a:latin typeface="Times New Roman" pitchFamily="18" charset="0"/>
              </a:rPr>
              <a:t>Series with Derivative Filter:            </a:t>
            </a:r>
            <a:endParaRPr kumimoji="0" lang="en-US" altLang="zh-TW" sz="2400" b="1" i="1">
              <a:latin typeface="Times New Roman" pitchFamily="18" charset="0"/>
            </a:endParaRPr>
          </a:p>
        </p:txBody>
      </p:sp>
      <p:graphicFrame>
        <p:nvGraphicFramePr>
          <p:cNvPr id="49154" name="Object 3"/>
          <p:cNvGraphicFramePr>
            <a:graphicFrameLocks noChangeAspect="1"/>
          </p:cNvGraphicFramePr>
          <p:nvPr/>
        </p:nvGraphicFramePr>
        <p:xfrm>
          <a:off x="5334000" y="5816600"/>
          <a:ext cx="3657600" cy="812800"/>
        </p:xfrm>
        <a:graphic>
          <a:graphicData uri="http://schemas.openxmlformats.org/presentationml/2006/ole">
            <p:oleObj spid="_x0000_s49154" name="Equation" r:id="rId4" imgW="3657600" imgH="812520" progId="Equation.DSMT4">
              <p:embed/>
            </p:oleObj>
          </a:graphicData>
        </a:graphic>
      </p:graphicFrame>
      <p:graphicFrame>
        <p:nvGraphicFramePr>
          <p:cNvPr id="49155" name="Object 5"/>
          <p:cNvGraphicFramePr>
            <a:graphicFrameLocks noChangeAspect="1"/>
          </p:cNvGraphicFramePr>
          <p:nvPr/>
        </p:nvGraphicFramePr>
        <p:xfrm>
          <a:off x="6083300" y="3683000"/>
          <a:ext cx="2946400" cy="812800"/>
        </p:xfrm>
        <a:graphic>
          <a:graphicData uri="http://schemas.openxmlformats.org/presentationml/2006/ole">
            <p:oleObj spid="_x0000_s49155" name="Equation" r:id="rId5" imgW="2946240" imgH="812520" progId="Equation.DSMT4">
              <p:embed/>
            </p:oleObj>
          </a:graphicData>
        </a:graphic>
      </p:graphicFrame>
      <p:pic>
        <p:nvPicPr>
          <p:cNvPr id="49157" name="Picture 7" descr="Fig"/>
          <p:cNvPicPr>
            <a:picLocks noGrp="1" noChangeAspect="1" noChangeArrowheads="1"/>
          </p:cNvPicPr>
          <p:nvPr>
            <p:ph/>
          </p:nvPr>
        </p:nvPicPr>
        <p:blipFill>
          <a:blip r:embed="rId6"/>
          <a:srcRect/>
          <a:stretch>
            <a:fillRect/>
          </a:stretch>
        </p:blipFill>
        <p:spPr>
          <a:xfrm>
            <a:off x="914400" y="228600"/>
            <a:ext cx="5118100" cy="5562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latin typeface="Times New Roman" pitchFamily="18" charset="0"/>
                <a:cs typeface="Times New Roman" pitchFamily="18" charset="0"/>
              </a:rPr>
              <a:t>Nyquist Plot – First Order Lead</a:t>
            </a:r>
            <a:endParaRPr lang="zh-TW" altLang="en-US" smtClean="0"/>
          </a:p>
        </p:txBody>
      </p:sp>
      <p:sp>
        <p:nvSpPr>
          <p:cNvPr id="33796" name="投影片編號版面配置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E0943D-F034-415F-BD51-FEE609C73356}" type="slidenum">
              <a:rPr lang="zh-TW" altLang="en-US" smtClean="0"/>
              <a:pPr/>
              <a:t>3</a:t>
            </a:fld>
            <a:endParaRPr lang="en-US" altLang="zh-TW" smtClean="0"/>
          </a:p>
        </p:txBody>
      </p:sp>
      <p:graphicFrame>
        <p:nvGraphicFramePr>
          <p:cNvPr id="33794" name="內容版面配置區 4"/>
          <p:cNvGraphicFramePr>
            <a:graphicFrameLocks noChangeAspect="1"/>
          </p:cNvGraphicFramePr>
          <p:nvPr>
            <p:ph idx="1"/>
          </p:nvPr>
        </p:nvGraphicFramePr>
        <p:xfrm>
          <a:off x="2895600" y="2133600"/>
          <a:ext cx="4038600" cy="3462338"/>
        </p:xfrm>
        <a:graphic>
          <a:graphicData uri="http://schemas.openxmlformats.org/presentationml/2006/ole">
            <p:oleObj spid="_x0000_s33794" name="Equation" r:id="rId3" imgW="1244520" imgH="1066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4" descr="Image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1120775"/>
            <a:ext cx="5184775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latin typeface="Times New Roman" pitchFamily="18" charset="0"/>
                <a:cs typeface="Times New Roman" pitchFamily="18" charset="0"/>
              </a:rPr>
              <a:t>Nyquist Plot – Time Delay</a:t>
            </a:r>
            <a:endParaRPr lang="zh-TW" altLang="en-US" smtClean="0"/>
          </a:p>
        </p:txBody>
      </p:sp>
      <p:sp>
        <p:nvSpPr>
          <p:cNvPr id="34820" name="投影片編號版面配置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ECF546-D3AF-47B1-AC0F-02A8A71852B3}" type="slidenum">
              <a:rPr lang="zh-TW" altLang="en-US" smtClean="0"/>
              <a:pPr/>
              <a:t>5</a:t>
            </a:fld>
            <a:endParaRPr lang="en-US" altLang="zh-TW" smtClean="0"/>
          </a:p>
        </p:txBody>
      </p:sp>
      <p:graphicFrame>
        <p:nvGraphicFramePr>
          <p:cNvPr id="34818" name="內容版面配置區 4"/>
          <p:cNvGraphicFramePr>
            <a:graphicFrameLocks noChangeAspect="1"/>
          </p:cNvGraphicFramePr>
          <p:nvPr>
            <p:ph idx="1"/>
          </p:nvPr>
        </p:nvGraphicFramePr>
        <p:xfrm>
          <a:off x="1066800" y="2286000"/>
          <a:ext cx="7285038" cy="3489325"/>
        </p:xfrm>
        <a:graphic>
          <a:graphicData uri="http://schemas.openxmlformats.org/presentationml/2006/ole">
            <p:oleObj spid="_x0000_s34818" name="Equation" r:id="rId3" imgW="2120760" imgH="10159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533400"/>
            <a:ext cx="6553200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3" name="Rectangle 5"/>
          <p:cNvSpPr>
            <a:spLocks noChangeArrowheads="1"/>
          </p:cNvSpPr>
          <p:nvPr/>
        </p:nvSpPr>
        <p:spPr bwMode="auto">
          <a:xfrm>
            <a:off x="1219200" y="457200"/>
            <a:ext cx="609600" cy="6019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latin typeface="Times New Roman" pitchFamily="18" charset="0"/>
                <a:cs typeface="Times New Roman" pitchFamily="18" charset="0"/>
              </a:rPr>
              <a:t>Nyquist Plot – FOPDT</a:t>
            </a:r>
            <a:endParaRPr lang="zh-TW" altLang="en-US" smtClean="0"/>
          </a:p>
        </p:txBody>
      </p:sp>
      <p:sp>
        <p:nvSpPr>
          <p:cNvPr id="3584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6F12D2-0F49-4727-9F2C-D157C5D919C6}" type="slidenum">
              <a:rPr lang="zh-TW" altLang="en-US" smtClean="0"/>
              <a:pPr/>
              <a:t>7</a:t>
            </a:fld>
            <a:endParaRPr lang="en-US" altLang="zh-TW" smtClean="0"/>
          </a:p>
        </p:txBody>
      </p:sp>
      <p:graphicFrame>
        <p:nvGraphicFramePr>
          <p:cNvPr id="35842" name="內容版面配置區 4"/>
          <p:cNvGraphicFramePr>
            <a:graphicFrameLocks noChangeAspect="1"/>
          </p:cNvGraphicFramePr>
          <p:nvPr>
            <p:ph idx="1"/>
          </p:nvPr>
        </p:nvGraphicFramePr>
        <p:xfrm>
          <a:off x="2941638" y="1676400"/>
          <a:ext cx="3984625" cy="3886200"/>
        </p:xfrm>
        <a:graphic>
          <a:graphicData uri="http://schemas.openxmlformats.org/presentationml/2006/ole">
            <p:oleObj spid="_x0000_s35842" name="Equation" r:id="rId3" imgW="1536480" imgH="1498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4" descr="Image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862013"/>
            <a:ext cx="6934200" cy="484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latin typeface="Times New Roman" pitchFamily="18" charset="0"/>
                <a:cs typeface="Times New Roman" pitchFamily="18" charset="0"/>
              </a:rPr>
              <a:t>Nyquist Plot – Integrator</a:t>
            </a:r>
            <a:endParaRPr lang="zh-TW" altLang="en-US" smtClean="0"/>
          </a:p>
        </p:txBody>
      </p:sp>
      <p:sp>
        <p:nvSpPr>
          <p:cNvPr id="3686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1F2607-EE96-4307-89CF-A71A1EF84D69}" type="slidenum">
              <a:rPr lang="zh-TW" altLang="en-US" smtClean="0"/>
              <a:pPr/>
              <a:t>9</a:t>
            </a:fld>
            <a:endParaRPr lang="en-US" altLang="zh-TW" smtClean="0"/>
          </a:p>
        </p:txBody>
      </p:sp>
      <p:graphicFrame>
        <p:nvGraphicFramePr>
          <p:cNvPr id="36866" name="內容版面配置區 4"/>
          <p:cNvGraphicFramePr>
            <a:graphicFrameLocks noChangeAspect="1"/>
          </p:cNvGraphicFramePr>
          <p:nvPr>
            <p:ph idx="1"/>
          </p:nvPr>
        </p:nvGraphicFramePr>
        <p:xfrm>
          <a:off x="2803525" y="1828800"/>
          <a:ext cx="4700588" cy="4495800"/>
        </p:xfrm>
        <a:graphic>
          <a:graphicData uri="http://schemas.openxmlformats.org/presentationml/2006/ole">
            <p:oleObj spid="_x0000_s36866" name="Equation" r:id="rId3" imgW="1752480" imgH="1676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1842</TotalTime>
  <Words>305</Words>
  <Application>Microsoft PowerPoint</Application>
  <PresentationFormat>如螢幕大小 (4:3)</PresentationFormat>
  <Paragraphs>56</Paragraphs>
  <Slides>24</Slides>
  <Notes>10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6" baseType="lpstr">
      <vt:lpstr>預設簡報設計</vt:lpstr>
      <vt:lpstr>Equation</vt:lpstr>
      <vt:lpstr>Nyquist Plot – First Order Lag</vt:lpstr>
      <vt:lpstr>投影片 2</vt:lpstr>
      <vt:lpstr>Nyquist Plot – First Order Lead</vt:lpstr>
      <vt:lpstr>投影片 4</vt:lpstr>
      <vt:lpstr>Nyquist Plot – Time Delay</vt:lpstr>
      <vt:lpstr>投影片 6</vt:lpstr>
      <vt:lpstr>Nyquist Plot – FOPDT</vt:lpstr>
      <vt:lpstr>投影片 8</vt:lpstr>
      <vt:lpstr>Nyquist Plot – Integrator</vt:lpstr>
      <vt:lpstr>投影片 10</vt:lpstr>
      <vt:lpstr>Nyquist Plot – Integrator and 1st Order Lag</vt:lpstr>
      <vt:lpstr>投影片 12</vt:lpstr>
      <vt:lpstr>Nyquist Plot – 2nd Order Underdamped System</vt:lpstr>
      <vt:lpstr>投影片 14</vt:lpstr>
      <vt:lpstr>投影片 15</vt:lpstr>
      <vt:lpstr>投影片 16</vt:lpstr>
      <vt:lpstr>投影片 17</vt:lpstr>
      <vt:lpstr>投影片 18</vt:lpstr>
      <vt:lpstr>投影片 19</vt:lpstr>
      <vt:lpstr>投影片 20</vt:lpstr>
      <vt:lpstr>投影片 21</vt:lpstr>
      <vt:lpstr>投影片 22</vt:lpstr>
      <vt:lpstr>PID Controller Forms</vt:lpstr>
      <vt:lpstr>投影片 24</vt:lpstr>
    </vt:vector>
  </TitlesOfParts>
  <Company>UCSB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Chemical Engineering</dc:creator>
  <cp:lastModifiedBy>CHUNG</cp:lastModifiedBy>
  <cp:revision>353</cp:revision>
  <dcterms:created xsi:type="dcterms:W3CDTF">2003-07-23T18:17:51Z</dcterms:created>
  <dcterms:modified xsi:type="dcterms:W3CDTF">2008-12-21T03:50:51Z</dcterms:modified>
</cp:coreProperties>
</file>